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257" r:id="rId2"/>
    <p:sldId id="260" r:id="rId3"/>
    <p:sldId id="256" r:id="rId4"/>
    <p:sldId id="259" r:id="rId5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94" d="100"/>
          <a:sy n="94" d="100"/>
        </p:scale>
        <p:origin x="-8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כותרת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9" name="כותרת משנה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e-IL" smtClean="0"/>
              <a:t>לחץ כדי לערוך סגנון כותרת משנה של תבנית בסיס</a:t>
            </a:r>
            <a:endParaRPr kumimoji="0" lang="en-US"/>
          </a:p>
        </p:txBody>
      </p:sp>
      <p:sp>
        <p:nvSpPr>
          <p:cNvPr id="28" name="מציין מיקום של תאריך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453B1F7-AADD-468A-B1B9-FF6D22B43FC3}" type="datetimeFigureOut">
              <a:rPr lang="he-IL" smtClean="0"/>
              <a:t>כ"ה/ניסן/תשע"ב</a:t>
            </a:fld>
            <a:endParaRPr lang="he-IL"/>
          </a:p>
        </p:txBody>
      </p:sp>
      <p:sp>
        <p:nvSpPr>
          <p:cNvPr id="17" name="מציין מיקום של כותרת תחתונה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he-IL"/>
          </a:p>
        </p:txBody>
      </p:sp>
      <p:sp>
        <p:nvSpPr>
          <p:cNvPr id="10" name="מלבן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מלבן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מלבן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מלבן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מחבר ישר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מחבר ישר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מחבר ישר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מחבר ישר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מחבר ישר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מחבר ישר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מלבן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אליפסה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אליפסה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אליפסה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אליפסה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אליפסה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מציין מיקום של מספר שקופית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0284AB5-6A2E-4B27-BE45-F8A717F63DF8}" type="slidenum">
              <a:rPr lang="he-IL" smtClean="0"/>
              <a:t>‹#›</a:t>
            </a:fld>
            <a:endParaRPr lang="he-I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3B1F7-AADD-468A-B1B9-FF6D22B43FC3}" type="datetimeFigureOut">
              <a:rPr lang="he-IL" smtClean="0"/>
              <a:t>כ"ה/ניסן/תשע"ב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AB5-6A2E-4B27-BE45-F8A717F63DF8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3B1F7-AADD-468A-B1B9-FF6D22B43FC3}" type="datetimeFigureOut">
              <a:rPr lang="he-IL" smtClean="0"/>
              <a:t>כ"ה/ניסן/תשע"ב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AB5-6A2E-4B27-BE45-F8A717F63DF8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8" name="מציין מיקום תוכן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453B1F7-AADD-468A-B1B9-FF6D22B43FC3}" type="datetimeFigureOut">
              <a:rPr lang="he-IL" smtClean="0"/>
              <a:t>כ"ה/ניסן/תשע"ב</a:t>
            </a:fld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0284AB5-6A2E-4B27-BE45-F8A717F63DF8}" type="slidenum">
              <a:rPr lang="he-IL" smtClean="0"/>
              <a:t>‹#›</a:t>
            </a:fld>
            <a:endParaRPr lang="he-IL"/>
          </a:p>
        </p:txBody>
      </p:sp>
      <p:sp>
        <p:nvSpPr>
          <p:cNvPr id="10" name="מציין מיקום של כותרת תחתונה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כותרת מקטע עליונה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453B1F7-AADD-468A-B1B9-FF6D22B43FC3}" type="datetimeFigureOut">
              <a:rPr lang="he-IL" smtClean="0"/>
              <a:t>כ"ה/ניסן/תשע"ב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he-IL"/>
          </a:p>
        </p:txBody>
      </p:sp>
      <p:sp>
        <p:nvSpPr>
          <p:cNvPr id="9" name="מלבן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מלבן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מלבן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מלבן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מחבר ישר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מחבר ישר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מחבר ישר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מחבר ישר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מחבר ישר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מלבן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אליפסה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אליפסה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אליפסה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אליפסה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אליפסה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מחבר ישר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0284AB5-6A2E-4B27-BE45-F8A717F63DF8}" type="slidenum">
              <a:rPr lang="he-IL" smtClean="0"/>
              <a:t>‹#›</a:t>
            </a:fld>
            <a:endParaRPr lang="he-I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3B1F7-AADD-468A-B1B9-FF6D22B43FC3}" type="datetimeFigureOut">
              <a:rPr lang="he-IL" smtClean="0"/>
              <a:t>כ"ה/ניסן/תשע"ב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AB5-6A2E-4B27-BE45-F8A717F63DF8}" type="slidenum">
              <a:rPr lang="he-IL" smtClean="0"/>
              <a:t>‹#›</a:t>
            </a:fld>
            <a:endParaRPr lang="he-IL"/>
          </a:p>
        </p:txBody>
      </p:sp>
      <p:sp>
        <p:nvSpPr>
          <p:cNvPr id="9" name="מציין מיקום תוכן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11" name="מציין מיקום תוכן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3B1F7-AADD-468A-B1B9-FF6D22B43FC3}" type="datetimeFigureOut">
              <a:rPr lang="he-IL" smtClean="0"/>
              <a:t>כ"ה/ניסן/תשע"ב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AB5-6A2E-4B27-BE45-F8A717F63DF8}" type="slidenum">
              <a:rPr lang="he-IL" smtClean="0"/>
              <a:t>‹#›</a:t>
            </a:fld>
            <a:endParaRPr lang="he-IL"/>
          </a:p>
        </p:txBody>
      </p:sp>
      <p:sp>
        <p:nvSpPr>
          <p:cNvPr id="11" name="מציין מיקום תוכן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13" name="מציין מיקום תוכן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12" name="מציין מיקום טקסט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14" name="מציין מיקום טקסט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6" name="מציין מיקום של תאריך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453B1F7-AADD-468A-B1B9-FF6D22B43FC3}" type="datetimeFigureOut">
              <a:rPr lang="he-IL" smtClean="0"/>
              <a:t>כ"ה/ניסן/תשע"ב</a:t>
            </a:fld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0284AB5-6A2E-4B27-BE45-F8A717F63DF8}" type="slidenum">
              <a:rPr lang="he-IL" smtClean="0"/>
              <a:t>‹#›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3B1F7-AADD-468A-B1B9-FF6D22B43FC3}" type="datetimeFigureOut">
              <a:rPr lang="he-IL" smtClean="0"/>
              <a:t>כ"ה/ניסן/תשע"ב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AB5-6A2E-4B27-BE45-F8A717F63DF8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תוכן עם כיתוב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מחבר ישר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8" name="מחבר ישר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מחבר ישר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מחבר ישר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מלבן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מחבר ישר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אליפסה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מציין מיקום תוכן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21" name="מציין מיקום של תאריך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453B1F7-AADD-468A-B1B9-FF6D22B43FC3}" type="datetimeFigureOut">
              <a:rPr lang="he-IL" smtClean="0"/>
              <a:t>כ"ה/ניסן/תשע"ב</a:t>
            </a:fld>
            <a:endParaRPr lang="he-IL"/>
          </a:p>
        </p:txBody>
      </p:sp>
      <p:sp>
        <p:nvSpPr>
          <p:cNvPr id="22" name="מציין מיקום של מספר שקופית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0284AB5-6A2E-4B27-BE45-F8A717F63DF8}" type="slidenum">
              <a:rPr lang="he-IL" smtClean="0"/>
              <a:t>‹#›</a:t>
            </a:fld>
            <a:endParaRPr lang="he-IL"/>
          </a:p>
        </p:txBody>
      </p:sp>
      <p:sp>
        <p:nvSpPr>
          <p:cNvPr id="23" name="מציין מיקום של כותרת תחתונה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he-I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מחבר ישר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אליפסה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he-IL" smtClean="0"/>
              <a:t>לחץ על הסמל כדי להוסיף תמונה</a:t>
            </a:r>
            <a:endParaRPr kumimoji="0" lang="en-US" dirty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10" name="מחבר ישר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מלבן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מחבר ישר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מחבר ישר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מחבר ישר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מציין מיקום של תאריך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453B1F7-AADD-468A-B1B9-FF6D22B43FC3}" type="datetimeFigureOut">
              <a:rPr lang="he-IL" smtClean="0"/>
              <a:t>כ"ה/ניסן/תשע"ב</a:t>
            </a:fld>
            <a:endParaRPr lang="he-IL"/>
          </a:p>
        </p:txBody>
      </p:sp>
      <p:sp>
        <p:nvSpPr>
          <p:cNvPr id="18" name="מציין מיקום של מספר שקופית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0284AB5-6A2E-4B27-BE45-F8A717F63DF8}" type="slidenum">
              <a:rPr lang="he-IL" smtClean="0"/>
              <a:t>‹#›</a:t>
            </a:fld>
            <a:endParaRPr lang="he-IL"/>
          </a:p>
        </p:txBody>
      </p:sp>
      <p:sp>
        <p:nvSpPr>
          <p:cNvPr id="21" name="מציין מיקום של כותרת תחתונה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מחבר ישר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מציין מיקום של כותרת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13" name="מציין מיקום טקסט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kumimoji="0" lang="he-IL" smtClean="0"/>
              <a:t>רמה שנייה</a:t>
            </a:r>
          </a:p>
          <a:p>
            <a:pPr lvl="2" eaLnBrk="1" latinLnBrk="0" hangingPunct="1"/>
            <a:r>
              <a:rPr kumimoji="0" lang="he-IL" smtClean="0"/>
              <a:t>רמה שלישית</a:t>
            </a:r>
          </a:p>
          <a:p>
            <a:pPr lvl="3" eaLnBrk="1" latinLnBrk="0" hangingPunct="1"/>
            <a:r>
              <a:rPr kumimoji="0" lang="he-IL" smtClean="0"/>
              <a:t>רמה רביעית</a:t>
            </a:r>
          </a:p>
          <a:p>
            <a:pPr lvl="4" eaLnBrk="1" latinLnBrk="0" hangingPunct="1"/>
            <a:r>
              <a:rPr kumimoji="0" lang="he-IL" smtClean="0"/>
              <a:t>רמה חמישית</a:t>
            </a:r>
            <a:endParaRPr kumimoji="0" lang="en-US"/>
          </a:p>
        </p:txBody>
      </p:sp>
      <p:sp>
        <p:nvSpPr>
          <p:cNvPr id="14" name="מציין מיקום של תאריך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453B1F7-AADD-468A-B1B9-FF6D22B43FC3}" type="datetimeFigureOut">
              <a:rPr lang="he-IL" smtClean="0"/>
              <a:t>כ"ה/ניסן/תשע"ב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he-IL"/>
          </a:p>
        </p:txBody>
      </p:sp>
      <p:sp>
        <p:nvSpPr>
          <p:cNvPr id="7" name="מחבר ישר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מחבר ישר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מלבן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מחבר ישר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אליפסה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מציין מיקום של מספר שקופית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0284AB5-6A2E-4B27-BE45-F8A717F63DF8}" type="slidenum">
              <a:rPr lang="he-IL" smtClean="0"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62" y="428604"/>
            <a:ext cx="7772400" cy="768369"/>
          </a:xfrm>
          <a:solidFill>
            <a:schemeClr val="accent3">
              <a:lumMod val="60000"/>
              <a:lumOff val="40000"/>
            </a:schemeClr>
          </a:solidFill>
          <a:ln/>
        </p:spPr>
        <p:txBody>
          <a:bodyPr/>
          <a:lstStyle/>
          <a:p>
            <a:pPr algn="ctr"/>
            <a:r>
              <a:rPr lang="he-IL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הגברת לימודי</a:t>
            </a:r>
            <a:r>
              <a:rPr lang="he-IL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כימיה </a:t>
            </a:r>
            <a:r>
              <a:rPr lang="he-IL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(5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e-IL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יח''ל</a:t>
            </a:r>
            <a:r>
              <a:rPr lang="he-IL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en-US" sz="36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7" descr="DIPLOM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20" y="214290"/>
            <a:ext cx="1181100" cy="688975"/>
          </a:xfrm>
          <a:noFill/>
          <a:ln/>
        </p:spPr>
      </p:pic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1368425" y="5889625"/>
            <a:ext cx="68405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he-IL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3 </a:t>
            </a:r>
            <a:r>
              <a:rPr lang="he-IL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יח''ל בכיתה י''א</a:t>
            </a:r>
            <a:r>
              <a:rPr lang="he-IL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+ 2 יח''ל בכיתה י''ב</a:t>
            </a:r>
            <a:r>
              <a:rPr lang="he-IL" sz="24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       5 יח''ל</a:t>
            </a:r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357158" y="1643050"/>
            <a:ext cx="8391306" cy="4824413"/>
          </a:xfrm>
          <a:prstGeom prst="rect">
            <a:avLst/>
          </a:prstGeom>
          <a:noFill/>
          <a:ln w="57150" cmpd="thickThin">
            <a:solidFill>
              <a:srgbClr val="044007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endParaRPr lang="he-IL"/>
          </a:p>
        </p:txBody>
      </p:sp>
      <p:sp>
        <p:nvSpPr>
          <p:cNvPr id="24" name="Text Box 9"/>
          <p:cNvSpPr txBox="1">
            <a:spLocks noChangeArrowheads="1"/>
          </p:cNvSpPr>
          <p:nvPr/>
        </p:nvSpPr>
        <p:spPr bwMode="auto">
          <a:xfrm>
            <a:off x="3602037" y="1871662"/>
            <a:ext cx="2159000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he-IL" sz="72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כ</a:t>
            </a:r>
            <a:r>
              <a:rPr lang="he-IL" sz="7200" b="1" dirty="0">
                <a:solidFill>
                  <a:srgbClr val="00CC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י</a:t>
            </a:r>
            <a:r>
              <a:rPr lang="he-IL" sz="7200" b="1" dirty="0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מ</a:t>
            </a:r>
            <a:r>
              <a:rPr lang="he-IL" sz="72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י</a:t>
            </a:r>
            <a:r>
              <a:rPr lang="he-IL" sz="7200" b="1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ה</a:t>
            </a:r>
            <a:endParaRPr lang="en-US" sz="7200" b="1" dirty="0">
              <a:solidFill>
                <a:srgbClr val="FF99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25" name="Text Box 10"/>
          <p:cNvSpPr txBox="1">
            <a:spLocks noChangeArrowheads="1"/>
          </p:cNvSpPr>
          <p:nvPr/>
        </p:nvSpPr>
        <p:spPr bwMode="auto">
          <a:xfrm>
            <a:off x="6480175" y="1727200"/>
            <a:ext cx="2016125" cy="130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he-IL" sz="32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כ</a:t>
            </a:r>
            <a:r>
              <a:rPr lang="he-IL" sz="2400">
                <a:cs typeface="Times New Roman" pitchFamily="18" charset="0"/>
              </a:rPr>
              <a:t>ניסה לעולם חדש של חומרים ותופעות כימיות</a:t>
            </a:r>
            <a:endParaRPr lang="en-US" sz="2400">
              <a:cs typeface="Times New Roman" pitchFamily="18" charset="0"/>
            </a:endParaRPr>
          </a:p>
        </p:txBody>
      </p:sp>
      <p:sp>
        <p:nvSpPr>
          <p:cNvPr id="26" name="Text Box 11"/>
          <p:cNvSpPr txBox="1">
            <a:spLocks noChangeArrowheads="1"/>
          </p:cNvSpPr>
          <p:nvPr/>
        </p:nvSpPr>
        <p:spPr bwMode="auto">
          <a:xfrm>
            <a:off x="5616575" y="3167062"/>
            <a:ext cx="2592387" cy="167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he-IL" sz="3200" b="1" dirty="0">
                <a:solidFill>
                  <a:srgbClr val="00CC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י</a:t>
            </a:r>
            <a:r>
              <a:rPr lang="he-IL" sz="2400" dirty="0">
                <a:cs typeface="Times New Roman" pitchFamily="18" charset="0"/>
              </a:rPr>
              <a:t>דע נרכש, שבעתיד יכול לתרום למקצועות אקדמאים נרחבים, שנלמדים באוניברסיטה</a:t>
            </a:r>
            <a:endParaRPr lang="en-US" sz="2400" dirty="0">
              <a:cs typeface="Times New Roman" pitchFamily="18" charset="0"/>
            </a:endParaRPr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3168650" y="3959225"/>
            <a:ext cx="2305050" cy="167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he-IL" sz="3200" b="1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מ</a:t>
            </a:r>
            <a:r>
              <a:rPr lang="he-IL" sz="2400">
                <a:cs typeface="Times New Roman" pitchFamily="18" charset="0"/>
              </a:rPr>
              <a:t>קצוע ידידותי ומבוקש בשוק ישראלי, אשר מפתח אינטליגנציה אישית</a:t>
            </a:r>
            <a:endParaRPr lang="en-US" sz="2400">
              <a:cs typeface="Times New Roman" pitchFamily="18" charset="0"/>
            </a:endParaRPr>
          </a:p>
        </p:txBody>
      </p: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1008062" y="3455987"/>
            <a:ext cx="2160588" cy="167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he-IL" sz="32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י</a:t>
            </a:r>
            <a:r>
              <a:rPr lang="he-IL" sz="2400">
                <a:cs typeface="Times New Roman" pitchFamily="18" charset="0"/>
              </a:rPr>
              <a:t>ישום שלבי החקר המגוונים בעבודה במעבדת כימיה ובמעבדת מחשבים</a:t>
            </a:r>
            <a:endParaRPr lang="en-US" sz="2400">
              <a:cs typeface="Times New Roman" pitchFamily="18" charset="0"/>
            </a:endParaRPr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714348" y="1785926"/>
            <a:ext cx="2160587" cy="130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he-IL" sz="3200" b="1">
                <a:solidFill>
                  <a:srgbClr val="FF9900"/>
                </a:solidFill>
                <a:cs typeface="Times New Roman" pitchFamily="18" charset="0"/>
              </a:rPr>
              <a:t>ה</a:t>
            </a:r>
            <a:r>
              <a:rPr lang="he-IL" sz="2400">
                <a:cs typeface="Times New Roman" pitchFamily="18" charset="0"/>
              </a:rPr>
              <a:t>תנסות בניסויים במעבדות בדגש על תעשייה כימית</a:t>
            </a:r>
            <a:endParaRPr lang="en-US" sz="2400">
              <a:cs typeface="Times New Roman" pitchFamily="18" charset="0"/>
            </a:endParaRPr>
          </a:p>
        </p:txBody>
      </p:sp>
      <p:sp>
        <p:nvSpPr>
          <p:cNvPr id="30" name="Line 17"/>
          <p:cNvSpPr>
            <a:spLocks noChangeShapeType="1"/>
          </p:cNvSpPr>
          <p:nvPr/>
        </p:nvSpPr>
        <p:spPr bwMode="auto">
          <a:xfrm flipH="1">
            <a:off x="3455987" y="3022600"/>
            <a:ext cx="649288" cy="649287"/>
          </a:xfrm>
          <a:prstGeom prst="line">
            <a:avLst/>
          </a:prstGeom>
          <a:noFill/>
          <a:ln w="9525">
            <a:solidFill>
              <a:srgbClr val="044007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he-IL"/>
          </a:p>
        </p:txBody>
      </p:sp>
      <p:sp>
        <p:nvSpPr>
          <p:cNvPr id="31" name="Line 18"/>
          <p:cNvSpPr>
            <a:spLocks noChangeShapeType="1"/>
          </p:cNvSpPr>
          <p:nvPr/>
        </p:nvSpPr>
        <p:spPr bwMode="auto">
          <a:xfrm>
            <a:off x="4679950" y="3095625"/>
            <a:ext cx="0" cy="792162"/>
          </a:xfrm>
          <a:prstGeom prst="line">
            <a:avLst/>
          </a:prstGeom>
          <a:noFill/>
          <a:ln w="9525">
            <a:solidFill>
              <a:srgbClr val="044007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he-IL"/>
          </a:p>
        </p:txBody>
      </p:sp>
      <p:sp>
        <p:nvSpPr>
          <p:cNvPr id="32" name="Line 20"/>
          <p:cNvSpPr>
            <a:spLocks noChangeShapeType="1"/>
          </p:cNvSpPr>
          <p:nvPr/>
        </p:nvSpPr>
        <p:spPr bwMode="auto">
          <a:xfrm>
            <a:off x="5761037" y="2519362"/>
            <a:ext cx="792163" cy="0"/>
          </a:xfrm>
          <a:prstGeom prst="line">
            <a:avLst/>
          </a:prstGeom>
          <a:noFill/>
          <a:ln w="9525">
            <a:solidFill>
              <a:srgbClr val="044007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he-IL"/>
          </a:p>
        </p:txBody>
      </p:sp>
      <p:sp>
        <p:nvSpPr>
          <p:cNvPr id="33" name="Line 22"/>
          <p:cNvSpPr>
            <a:spLocks noChangeShapeType="1"/>
          </p:cNvSpPr>
          <p:nvPr/>
        </p:nvSpPr>
        <p:spPr bwMode="auto">
          <a:xfrm>
            <a:off x="2808287" y="2519362"/>
            <a:ext cx="792163" cy="0"/>
          </a:xfrm>
          <a:prstGeom prst="line">
            <a:avLst/>
          </a:prstGeom>
          <a:noFill/>
          <a:ln w="9525">
            <a:solidFill>
              <a:srgbClr val="044007"/>
            </a:solidFill>
            <a:round/>
            <a:headEnd type="triangle" w="med" len="med"/>
            <a:tailEnd/>
          </a:ln>
          <a:effectLst/>
        </p:spPr>
        <p:txBody>
          <a:bodyPr>
            <a:spAutoFit/>
          </a:bodyPr>
          <a:lstStyle/>
          <a:p>
            <a:endParaRPr lang="he-IL"/>
          </a:p>
        </p:txBody>
      </p:sp>
      <p:sp>
        <p:nvSpPr>
          <p:cNvPr id="34" name="Line 23"/>
          <p:cNvSpPr>
            <a:spLocks noChangeShapeType="1"/>
          </p:cNvSpPr>
          <p:nvPr/>
        </p:nvSpPr>
        <p:spPr bwMode="auto">
          <a:xfrm>
            <a:off x="5183187" y="3022600"/>
            <a:ext cx="649288" cy="649287"/>
          </a:xfrm>
          <a:prstGeom prst="line">
            <a:avLst/>
          </a:prstGeom>
          <a:noFill/>
          <a:ln w="9525">
            <a:solidFill>
              <a:srgbClr val="044007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he-IL"/>
          </a:p>
        </p:txBody>
      </p:sp>
      <p:sp>
        <p:nvSpPr>
          <p:cNvPr id="35" name="Line 25"/>
          <p:cNvSpPr>
            <a:spLocks noChangeShapeType="1"/>
          </p:cNvSpPr>
          <p:nvPr/>
        </p:nvSpPr>
        <p:spPr bwMode="auto">
          <a:xfrm flipH="1">
            <a:off x="2592387" y="6192837"/>
            <a:ext cx="431800" cy="0"/>
          </a:xfrm>
          <a:prstGeom prst="line">
            <a:avLst/>
          </a:prstGeom>
          <a:noFill/>
          <a:ln w="9525">
            <a:solidFill>
              <a:srgbClr val="044007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he-I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hemistrymai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lum contrast="12000"/>
          </a:blip>
          <a:srcRect/>
          <a:stretch>
            <a:fillRect/>
          </a:stretch>
        </p:blipFill>
        <p:spPr>
          <a:xfrm>
            <a:off x="947708" y="3789040"/>
            <a:ext cx="3715031" cy="2971588"/>
          </a:xfrm>
          <a:noFill/>
          <a:ln/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501753" y="1579542"/>
            <a:ext cx="64087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 sz="240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357290" y="500042"/>
            <a:ext cx="6985000" cy="10772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he-IL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פירוט </a:t>
            </a:r>
            <a:r>
              <a:rPr lang="he-IL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נושאי הלימוד בכימיה בהיקף של 3 </a:t>
            </a:r>
            <a:r>
              <a:rPr lang="he-IL" sz="32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יח''ל</a:t>
            </a:r>
            <a:endParaRPr lang="en-US" sz="3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4544990" y="1643050"/>
            <a:ext cx="381635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Clr>
                <a:srgbClr val="000066"/>
              </a:buClr>
              <a:buFont typeface="Wingdings" pitchFamily="2" charset="2"/>
              <a:buChar char="ü"/>
            </a:pPr>
            <a:r>
              <a:rPr lang="he-IL" sz="2800" dirty="0"/>
              <a:t>  מושגי יסוד</a:t>
            </a:r>
          </a:p>
          <a:p>
            <a:pPr>
              <a:buClr>
                <a:srgbClr val="000066"/>
              </a:buClr>
              <a:buFont typeface="Wingdings" pitchFamily="2" charset="2"/>
              <a:buChar char="ü"/>
            </a:pPr>
            <a:r>
              <a:rPr lang="he-IL" sz="2800" dirty="0" smtClean="0"/>
              <a:t>  מבנה </a:t>
            </a:r>
            <a:r>
              <a:rPr lang="he-IL" sz="2800" dirty="0"/>
              <a:t>האטום</a:t>
            </a:r>
          </a:p>
          <a:p>
            <a:pPr>
              <a:buClr>
                <a:srgbClr val="000066"/>
              </a:buClr>
              <a:buFont typeface="Wingdings" pitchFamily="2" charset="2"/>
              <a:buChar char="ü"/>
            </a:pPr>
            <a:r>
              <a:rPr lang="he-IL" sz="2800" dirty="0"/>
              <a:t>  מחזוריות ומשפחות 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he-IL" sz="2800" dirty="0"/>
              <a:t>    </a:t>
            </a:r>
            <a:r>
              <a:rPr lang="he-IL" sz="2800" dirty="0" smtClean="0"/>
              <a:t>כימיות</a:t>
            </a:r>
            <a:endParaRPr lang="he-IL" sz="2800" dirty="0"/>
          </a:p>
          <a:p>
            <a:pPr>
              <a:buClr>
                <a:srgbClr val="000066"/>
              </a:buClr>
              <a:buFont typeface="Wingdings" pitchFamily="2" charset="2"/>
              <a:buChar char="ü"/>
            </a:pPr>
            <a:r>
              <a:rPr lang="he-IL" sz="2800" dirty="0"/>
              <a:t>  מבנה, קישור ותכונות 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he-IL" sz="2800" dirty="0"/>
              <a:t>    </a:t>
            </a:r>
            <a:r>
              <a:rPr lang="he-IL" sz="2800" dirty="0" smtClean="0"/>
              <a:t>החומר</a:t>
            </a:r>
            <a:endParaRPr lang="he-IL" sz="2800" dirty="0"/>
          </a:p>
          <a:p>
            <a:pPr>
              <a:buClr>
                <a:srgbClr val="000066"/>
              </a:buClr>
              <a:buFont typeface="Wingdings" pitchFamily="2" charset="2"/>
              <a:buChar char="ü"/>
            </a:pPr>
            <a:r>
              <a:rPr lang="he-IL" sz="2800" dirty="0"/>
              <a:t>  היבטים כמותיים בכימיה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78961" y="1714488"/>
            <a:ext cx="4492632" cy="22467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Clr>
                <a:srgbClr val="000066"/>
              </a:buClr>
              <a:buFont typeface="Wingdings" pitchFamily="2" charset="2"/>
              <a:buChar char="ü"/>
            </a:pPr>
            <a:r>
              <a:rPr lang="he-IL" sz="2800" dirty="0" smtClean="0"/>
              <a:t> </a:t>
            </a:r>
            <a:r>
              <a:rPr lang="he-IL" sz="2800" dirty="0" err="1" smtClean="0"/>
              <a:t>חימצון</a:t>
            </a:r>
            <a:r>
              <a:rPr lang="he-IL" sz="2800" dirty="0" smtClean="0"/>
              <a:t> </a:t>
            </a:r>
            <a:r>
              <a:rPr lang="he-IL" sz="2800" dirty="0" smtClean="0"/>
              <a:t>- חיזור</a:t>
            </a:r>
          </a:p>
          <a:p>
            <a:pPr>
              <a:buClr>
                <a:srgbClr val="000066"/>
              </a:buClr>
              <a:buFont typeface="Wingdings" pitchFamily="2" charset="2"/>
              <a:buChar char="ü"/>
            </a:pPr>
            <a:r>
              <a:rPr lang="he-IL" sz="2800" dirty="0" smtClean="0"/>
              <a:t> חומצות </a:t>
            </a:r>
            <a:r>
              <a:rPr lang="he-IL" sz="2800" dirty="0" smtClean="0"/>
              <a:t>ובסיסים </a:t>
            </a:r>
            <a:endParaRPr lang="he-IL" sz="2800" dirty="0"/>
          </a:p>
          <a:p>
            <a:pPr>
              <a:buClr>
                <a:srgbClr val="000066"/>
              </a:buClr>
              <a:buFont typeface="Wingdings" pitchFamily="2" charset="2"/>
              <a:buChar char="ü"/>
            </a:pPr>
            <a:r>
              <a:rPr lang="he-IL" sz="2800" dirty="0"/>
              <a:t> </a:t>
            </a:r>
            <a:r>
              <a:rPr lang="he-IL" sz="2800" dirty="0" smtClean="0"/>
              <a:t>טעם </a:t>
            </a:r>
            <a:r>
              <a:rPr lang="he-IL" sz="2800" dirty="0" smtClean="0"/>
              <a:t>של </a:t>
            </a:r>
            <a:r>
              <a:rPr lang="he-IL" sz="2800" dirty="0" smtClean="0"/>
              <a:t>כימיה </a:t>
            </a:r>
          </a:p>
          <a:p>
            <a:pPr>
              <a:buClr>
                <a:srgbClr val="000066"/>
              </a:buClr>
            </a:pPr>
            <a:r>
              <a:rPr lang="he-IL" sz="2800" dirty="0" smtClean="0"/>
              <a:t>   (חומצות </a:t>
            </a:r>
            <a:r>
              <a:rPr lang="he-IL" sz="2800" dirty="0" smtClean="0"/>
              <a:t>שומן,סוכרים,חלבונים)</a:t>
            </a:r>
            <a:endParaRPr lang="he-IL" sz="2800" dirty="0"/>
          </a:p>
          <a:p>
            <a:pPr>
              <a:buClr>
                <a:srgbClr val="000066"/>
              </a:buClr>
              <a:buFont typeface="Wingdings" pitchFamily="2" charset="2"/>
              <a:buChar char="ü"/>
            </a:pPr>
            <a:r>
              <a:rPr lang="he-IL" sz="2800" dirty="0"/>
              <a:t>  ניתוח מאמר </a:t>
            </a:r>
            <a:r>
              <a:rPr lang="he-IL" sz="2800" dirty="0" smtClean="0"/>
              <a:t>מדעי</a:t>
            </a:r>
            <a:endParaRPr lang="he-IL" sz="2800" dirty="0"/>
          </a:p>
        </p:txBody>
      </p:sp>
      <p:pic>
        <p:nvPicPr>
          <p:cNvPr id="9" name="Picture 7" descr="DIPLOM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57158" y="285728"/>
            <a:ext cx="1181100" cy="688975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422668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403647" y="1844675"/>
            <a:ext cx="7560965" cy="4608513"/>
          </a:xfrm>
          <a:prstGeom prst="rect">
            <a:avLst/>
          </a:prstGeom>
          <a:noFill/>
          <a:ln w="57150" cmpd="thickThin">
            <a:solidFill>
              <a:srgbClr val="044007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endParaRPr lang="he-IL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635375" y="1844675"/>
            <a:ext cx="41767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 sz="240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835150" y="765175"/>
            <a:ext cx="7129463" cy="5794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he-IL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פירט נושאי הלימוד בכימיה בהיקף של 2 </a:t>
            </a:r>
            <a:r>
              <a:rPr lang="he-IL" sz="32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יח''ל</a:t>
            </a:r>
            <a:endParaRPr lang="en-US" sz="3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5072066" y="2000240"/>
            <a:ext cx="3743325" cy="28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200000"/>
              </a:lnSpc>
              <a:spcAft>
                <a:spcPts val="1200"/>
              </a:spcAft>
              <a:buClr>
                <a:srgbClr val="000066"/>
              </a:buClr>
              <a:buFont typeface="Wingdings" pitchFamily="2" charset="2"/>
              <a:buChar char="ü"/>
            </a:pPr>
            <a:r>
              <a:rPr lang="he-IL" sz="2800" b="1" dirty="0" smtClean="0"/>
              <a:t>פולימרים </a:t>
            </a:r>
            <a:r>
              <a:rPr lang="he-IL" sz="2800" b="1" dirty="0" smtClean="0"/>
              <a:t>סינתטיים</a:t>
            </a:r>
          </a:p>
          <a:p>
            <a:pPr>
              <a:lnSpc>
                <a:spcPct val="200000"/>
              </a:lnSpc>
              <a:spcAft>
                <a:spcPts val="1200"/>
              </a:spcAft>
              <a:buClr>
                <a:srgbClr val="000066"/>
              </a:buClr>
              <a:buFont typeface="Wingdings" pitchFamily="2" charset="2"/>
              <a:buChar char="ü"/>
            </a:pPr>
            <a:r>
              <a:rPr lang="he-IL" sz="2800" b="1" dirty="0" smtClean="0"/>
              <a:t>אנרגיה בקצב הכימיה</a:t>
            </a:r>
            <a:endParaRPr lang="he-IL" sz="2800" b="1" dirty="0"/>
          </a:p>
          <a:p>
            <a:pPr>
              <a:lnSpc>
                <a:spcPct val="200000"/>
              </a:lnSpc>
              <a:spcAft>
                <a:spcPts val="1200"/>
              </a:spcAft>
              <a:buClr>
                <a:srgbClr val="000066"/>
              </a:buClr>
              <a:buFont typeface="Wingdings" pitchFamily="2" charset="2"/>
              <a:buChar char="ü"/>
            </a:pPr>
            <a:r>
              <a:rPr lang="he-IL" sz="2800" b="1" dirty="0"/>
              <a:t>  מעבדת </a:t>
            </a:r>
            <a:r>
              <a:rPr lang="he-IL" sz="2800" b="1" dirty="0" smtClean="0"/>
              <a:t>חקר</a:t>
            </a:r>
            <a:endParaRPr lang="en-US" sz="2800" b="1" dirty="0"/>
          </a:p>
        </p:txBody>
      </p:sp>
      <p:pic>
        <p:nvPicPr>
          <p:cNvPr id="8" name="Picture 5" descr="ch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82738" y="3717032"/>
            <a:ext cx="3606568" cy="2599630"/>
          </a:xfrm>
          <a:prstGeom prst="rect">
            <a:avLst/>
          </a:prstGeom>
          <a:noFill/>
          <a:ln w="38100" cmpd="dbl">
            <a:solidFill>
              <a:srgbClr val="000000"/>
            </a:solidFill>
          </a:ln>
        </p:spPr>
      </p:pic>
      <p:pic>
        <p:nvPicPr>
          <p:cNvPr id="9" name="Picture 6" descr="DIPLOM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115888"/>
            <a:ext cx="1181100" cy="688975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335730"/>
            <a:ext cx="2885306" cy="2163980"/>
          </a:xfrm>
          <a:prstGeom prst="rect">
            <a:avLst/>
          </a:prstGeom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642910" y="357166"/>
            <a:ext cx="7467600" cy="774720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he-IL" sz="3200" b="1" dirty="0" smtClean="0">
                <a:solidFill>
                  <a:schemeClr val="tx1"/>
                </a:solidFill>
              </a:rPr>
              <a:t>יחידת מעבדת חקר</a:t>
            </a:r>
            <a:endParaRPr lang="he-IL" sz="3200" b="1" dirty="0">
              <a:solidFill>
                <a:schemeClr val="tx1"/>
              </a:solidFill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"/>
          </p:nvPr>
        </p:nvSpPr>
        <p:spPr>
          <a:xfrm>
            <a:off x="457200" y="6000768"/>
            <a:ext cx="7467600" cy="473184"/>
          </a:xfrm>
        </p:spPr>
        <p:txBody>
          <a:bodyPr/>
          <a:lstStyle/>
          <a:p>
            <a:r>
              <a:rPr lang="he-IL" b="1" dirty="0" smtClean="0"/>
              <a:t>דרישות קבלה למגמה:  </a:t>
            </a:r>
            <a:r>
              <a:rPr lang="he-IL" b="1" dirty="0" smtClean="0"/>
              <a:t>ציון מעל </a:t>
            </a:r>
            <a:r>
              <a:rPr lang="he-IL" b="1" dirty="0" smtClean="0"/>
              <a:t>85 בכימיה בכיתה ט'.</a:t>
            </a:r>
            <a:endParaRPr lang="he-IL" b="1" dirty="0"/>
          </a:p>
        </p:txBody>
      </p:sp>
      <p:pic>
        <p:nvPicPr>
          <p:cNvPr id="8" name="תמונה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24" y="3717032"/>
            <a:ext cx="1647150" cy="2196200"/>
          </a:xfrm>
          <a:prstGeom prst="rect">
            <a:avLst/>
          </a:prstGeom>
        </p:spPr>
      </p:pic>
      <p:pic>
        <p:nvPicPr>
          <p:cNvPr id="4" name="תמונה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99" y="1209716"/>
            <a:ext cx="2767025" cy="2075268"/>
          </a:xfrm>
          <a:prstGeom prst="rect">
            <a:avLst/>
          </a:prstGeom>
        </p:spPr>
      </p:pic>
      <p:pic>
        <p:nvPicPr>
          <p:cNvPr id="7" name="תמונה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641600"/>
            <a:ext cx="4104456" cy="2831558"/>
          </a:xfrm>
          <a:prstGeom prst="rect">
            <a:avLst/>
          </a:prstGeom>
        </p:spPr>
      </p:pic>
      <p:pic>
        <p:nvPicPr>
          <p:cNvPr id="11" name="תמונה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7075" y="3855394"/>
            <a:ext cx="2898519" cy="21738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חלון">
  <a:themeElements>
    <a:clrScheme name="חלון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חלון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חלון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47</TotalTime>
  <Words>147</Words>
  <Application>Microsoft Office PowerPoint</Application>
  <PresentationFormat>‫הצגה על המסך (4:3)</PresentationFormat>
  <Paragraphs>25</Paragraphs>
  <Slides>4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4</vt:i4>
      </vt:variant>
    </vt:vector>
  </HeadingPairs>
  <TitlesOfParts>
    <vt:vector size="5" baseType="lpstr">
      <vt:lpstr>חלון</vt:lpstr>
      <vt:lpstr>הגברת לימודי כימיה (5 יח''ל)</vt:lpstr>
      <vt:lpstr>מצגת של PowerPoint</vt:lpstr>
      <vt:lpstr>מצגת של PowerPoint</vt:lpstr>
      <vt:lpstr>יחידת מעבדת חקר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YC2009-</dc:creator>
  <cp:lastModifiedBy>user</cp:lastModifiedBy>
  <cp:revision>6</cp:revision>
  <dcterms:created xsi:type="dcterms:W3CDTF">2012-04-16T16:46:44Z</dcterms:created>
  <dcterms:modified xsi:type="dcterms:W3CDTF">2012-04-17T07:52:26Z</dcterms:modified>
</cp:coreProperties>
</file>